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  <p:sldId id="266" r:id="rId9"/>
    <p:sldId id="267" r:id="rId10"/>
    <p:sldId id="265" r:id="rId11"/>
    <p:sldId id="268" r:id="rId12"/>
    <p:sldId id="263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2876BB-104F-416E-8A67-B8710A82ACC8}" v="27" dt="2025-11-14T21:45:03.8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94"/>
  </p:normalViewPr>
  <p:slideViewPr>
    <p:cSldViewPr snapToGrid="0">
      <p:cViewPr varScale="1">
        <p:scale>
          <a:sx n="121" d="100"/>
          <a:sy n="121" d="100"/>
        </p:scale>
        <p:origin x="4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1110D-8C42-2B6F-33D1-2EB2F83A1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60341C-DF31-2A6F-2367-BBA3067CD6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6BA731-138F-9497-D7A6-0079A032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2E226-D3FD-4BBE-B8D4-616FE95BCB5D}" type="datetimeFigureOut">
              <a:rPr lang="de-CH" smtClean="0"/>
              <a:t>23.11.25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D0B38E-ED41-02BB-CC08-D3AA9289A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29EC91-54AF-6541-ECB0-16274329A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CBCD6-49BA-4464-8560-98D381CF990C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97613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48324-7429-2D0C-F8F9-31E098DD7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454CD3-9372-0FD3-30D3-EF30ACEC15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9E2FA-29FA-AD45-3AD7-1FB19DCD4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2E226-D3FD-4BBE-B8D4-616FE95BCB5D}" type="datetimeFigureOut">
              <a:rPr lang="de-CH" smtClean="0"/>
              <a:t>23.11.25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7D417-8F2C-405E-12C3-848C779B3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1108D-8C3A-4E4D-F41C-D342BCC58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CBCD6-49BA-4464-8560-98D381CF990C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184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E50C4D-DE70-614D-3734-B6C87360D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2BCE2-86AF-0510-C63A-283B4FD4C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E4FB7-FA57-F3FE-B5D0-CB3C84A80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2E226-D3FD-4BBE-B8D4-616FE95BCB5D}" type="datetimeFigureOut">
              <a:rPr lang="de-CH" smtClean="0"/>
              <a:t>23.11.25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6AC68-CA4B-3C64-0A7B-72A09FBC0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742B54-85C6-2242-4E66-5DFD5DBC0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CBCD6-49BA-4464-8560-98D381CF990C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3388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4FAFA-6E13-651D-0259-9C80175DE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E79F5-FA1C-0936-77E7-DF84EE35A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B566C-FB68-9B08-1E80-2C7A4B4D6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2E226-D3FD-4BBE-B8D4-616FE95BCB5D}" type="datetimeFigureOut">
              <a:rPr lang="de-CH" smtClean="0"/>
              <a:t>23.11.25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90366-0D02-C63D-9D9A-DD57EC6F7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97313-29BF-0920-5C26-D14F90801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CBCD6-49BA-4464-8560-98D381CF990C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9080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AE05A-2BB2-BA92-F364-D3E0B752A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2755D-9EB4-916B-7B6D-3FDB3AF4F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32119-E859-224E-7B56-7AFBEEE29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2E226-D3FD-4BBE-B8D4-616FE95BCB5D}" type="datetimeFigureOut">
              <a:rPr lang="de-CH" smtClean="0"/>
              <a:t>23.11.25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B1619-A493-9A65-12E9-DA5CEF5CB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073E2-D752-B6DD-6877-439B554B8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CBCD6-49BA-4464-8560-98D381CF990C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1183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0AACA-EC69-630D-A2EC-B20DF50E9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FED04-2B20-5F29-5128-B30167E8BF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164571-6F6D-6496-8012-4DE2D4A3D1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2E8023-70EB-3225-768D-7360DC2D4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2E226-D3FD-4BBE-B8D4-616FE95BCB5D}" type="datetimeFigureOut">
              <a:rPr lang="de-CH" smtClean="0"/>
              <a:t>23.11.25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949C9E-1E5F-FF6B-45F5-9461F63F3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F8263C-3143-9175-974B-4FA24E0A1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CBCD6-49BA-4464-8560-98D381CF990C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14956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43EF5-D22B-559C-DB65-25B30D070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8A0CFD-544B-103B-9F53-95337D1C9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B7EE4C-8BFF-931C-A1EF-C3708690ED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18FCD3-49F5-1708-7B7C-49CBA81AE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4F7EE4-39E2-15FE-76DB-4A63F2C515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8037F8-40E4-F61A-2F64-75B59CB20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2E226-D3FD-4BBE-B8D4-616FE95BCB5D}" type="datetimeFigureOut">
              <a:rPr lang="de-CH" smtClean="0"/>
              <a:t>23.11.25</a:t>
            </a:fld>
            <a:endParaRPr lang="de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6B2395-0995-105A-FD21-4338BD615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644D19-8121-BECF-2BCA-E015381D4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CBCD6-49BA-4464-8560-98D381CF990C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6861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3AB66-F6C6-0260-5013-2DD336C57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D42D8A-FBEA-7419-9648-30F8B58CC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2E226-D3FD-4BBE-B8D4-616FE95BCB5D}" type="datetimeFigureOut">
              <a:rPr lang="de-CH" smtClean="0"/>
              <a:t>23.11.25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BF2073-8C8E-8F95-0C44-B2B3FB38C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2CA5FF-337E-CEB4-C16D-3B6663A61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CBCD6-49BA-4464-8560-98D381CF990C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16826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922A3F-1BED-F1A9-122F-80BB3AC05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2E226-D3FD-4BBE-B8D4-616FE95BCB5D}" type="datetimeFigureOut">
              <a:rPr lang="de-CH" smtClean="0"/>
              <a:t>23.11.25</a:t>
            </a:fld>
            <a:endParaRPr lang="de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972BC0-45A6-5FF2-8208-F9928E07F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1FD7B-A6C9-DBC9-B815-80CDD30C0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CBCD6-49BA-4464-8560-98D381CF990C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2581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810CF-7F14-EE58-57C4-F8E6669CC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F8B1D-B349-FA38-51DA-6BE983F26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8E6E35-6F06-AE59-F5DB-4CD9360EA0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2781E-93D1-D0B5-9072-A3C8CACE8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2E226-D3FD-4BBE-B8D4-616FE95BCB5D}" type="datetimeFigureOut">
              <a:rPr lang="de-CH" smtClean="0"/>
              <a:t>23.11.25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0539A9-9814-D6B9-7A3F-52645641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7AB8D4-017C-1756-F503-758170463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CBCD6-49BA-4464-8560-98D381CF990C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70830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E85A7-27EC-AB9C-EA01-B6F95C203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FDD82D-80DC-0AC2-EBA2-439A13CA01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548B1-FF25-D8C6-6820-47E1C42AFD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DDDA8A-4B7F-73E1-5149-4718F5D55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2E226-D3FD-4BBE-B8D4-616FE95BCB5D}" type="datetimeFigureOut">
              <a:rPr lang="de-CH" smtClean="0"/>
              <a:t>23.11.25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ABA9BE-719B-3909-BDD1-C291CBED5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3818B3-6D0E-2E09-69BD-6ED45EDED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CBCD6-49BA-4464-8560-98D381CF990C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57188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DF4A40-8442-04FC-1FC5-B74D5D884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D6D533-F440-00A4-F191-854A40BAA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EFDF5-C313-39D9-C30D-1010438182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82E226-D3FD-4BBE-B8D4-616FE95BCB5D}" type="datetimeFigureOut">
              <a:rPr lang="de-CH" smtClean="0"/>
              <a:t>23.11.25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2D701-07CD-4805-A4A2-A4D2E42602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97A6B-C2EA-1807-DDF4-972BFBBD83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9CBCD6-49BA-4464-8560-98D381CF990C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8900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BC7E5-76DB-4826-8C07-4A49B6353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8992" y="-34538"/>
            <a:ext cx="6655405" cy="633547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B06059C-C357-4011-82B9-9C0106301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5194" y="-23905"/>
            <a:ext cx="6705251" cy="6318526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6886" y="-23905"/>
            <a:ext cx="6705251" cy="6215019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6D0630-BA69-602C-C852-3962ED1B9C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2409" y="895483"/>
            <a:ext cx="5786232" cy="3011190"/>
          </a:xfrm>
        </p:spPr>
        <p:txBody>
          <a:bodyPr>
            <a:normAutofit/>
          </a:bodyPr>
          <a:lstStyle/>
          <a:p>
            <a:r>
              <a:rPr lang="de-CH" sz="5400">
                <a:solidFill>
                  <a:schemeClr val="bg1"/>
                </a:solidFill>
              </a:rPr>
              <a:t>Nightking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0152A4-21F8-DE7E-0E1F-C23EA8E16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6270" y="4142096"/>
            <a:ext cx="5338511" cy="1055142"/>
          </a:xfrm>
        </p:spPr>
        <p:txBody>
          <a:bodyPr>
            <a:normAutofit/>
          </a:bodyPr>
          <a:lstStyle/>
          <a:p>
            <a:endParaRPr lang="de-CH" sz="2000">
              <a:solidFill>
                <a:schemeClr val="bg1"/>
              </a:solidFill>
            </a:endParaRPr>
          </a:p>
        </p:txBody>
      </p:sp>
      <p:sp>
        <p:nvSpPr>
          <p:cNvPr id="20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218E095B-4870-4AD5-9C41-C16D59523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4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583101" y="3578317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E8CB2F0-2F5A-4EBD-B214-E0309C31F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FD3887D-244B-4EC4-9208-E304984C5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7224C31-855E-4593-8A58-5B2B0CC4F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46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2D9538-6161-A5A9-BD6F-BD0E6A2A3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de-CH">
                <a:solidFill>
                  <a:schemeClr val="bg1"/>
                </a:solidFill>
              </a:rPr>
              <a:t>6x6 and 7x7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4B48A-E7C3-AF3A-3B70-ABB0D781A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2328" y="1130846"/>
            <a:ext cx="57997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CH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CH" sz="2400" dirty="0" err="1">
                <a:solidFill>
                  <a:schemeClr val="bg1"/>
                </a:solidFill>
              </a:rPr>
              <a:t>No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dirty="0" err="1">
                <a:solidFill>
                  <a:schemeClr val="bg1"/>
                </a:solidFill>
              </a:rPr>
              <a:t>magic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dirty="0" err="1">
                <a:solidFill>
                  <a:schemeClr val="bg1"/>
                </a:solidFill>
              </a:rPr>
              <a:t>king’s</a:t>
            </a:r>
            <a:r>
              <a:rPr lang="de-CH" sz="2400" dirty="0">
                <a:solidFill>
                  <a:schemeClr val="bg1"/>
                </a:solidFill>
              </a:rPr>
              <a:t>* </a:t>
            </a:r>
            <a:r>
              <a:rPr lang="de-CH" sz="2400" dirty="0" err="1">
                <a:solidFill>
                  <a:schemeClr val="bg1"/>
                </a:solidFill>
              </a:rPr>
              <a:t>or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dirty="0" err="1">
                <a:solidFill>
                  <a:schemeClr val="bg1"/>
                </a:solidFill>
              </a:rPr>
              <a:t>knight’s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dirty="0" err="1">
                <a:solidFill>
                  <a:schemeClr val="bg1"/>
                </a:solidFill>
              </a:rPr>
              <a:t>tours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br>
              <a:rPr lang="de-CH" sz="2400" dirty="0">
                <a:solidFill>
                  <a:schemeClr val="bg1"/>
                </a:solidFill>
              </a:rPr>
            </a:br>
            <a:br>
              <a:rPr lang="de-CH" sz="2400" dirty="0">
                <a:solidFill>
                  <a:schemeClr val="bg1"/>
                </a:solidFill>
              </a:rPr>
            </a:br>
            <a:br>
              <a:rPr lang="de-CH" sz="2400" dirty="0">
                <a:solidFill>
                  <a:schemeClr val="bg1"/>
                </a:solidFill>
              </a:rPr>
            </a:br>
            <a:br>
              <a:rPr lang="de-CH" sz="2400" dirty="0">
                <a:solidFill>
                  <a:schemeClr val="bg1"/>
                </a:solidFill>
              </a:rPr>
            </a:br>
            <a:br>
              <a:rPr lang="de-CH" sz="2400" dirty="0">
                <a:solidFill>
                  <a:schemeClr val="bg1"/>
                </a:solidFill>
              </a:rPr>
            </a:br>
            <a:br>
              <a:rPr lang="de-CH" sz="2400" dirty="0">
                <a:solidFill>
                  <a:schemeClr val="bg1"/>
                </a:solidFill>
              </a:rPr>
            </a:br>
            <a:br>
              <a:rPr lang="de-CH" sz="2400" dirty="0">
                <a:solidFill>
                  <a:schemeClr val="bg1"/>
                </a:solidFill>
              </a:rPr>
            </a:br>
            <a:br>
              <a:rPr lang="de-CH" sz="2400" dirty="0">
                <a:solidFill>
                  <a:schemeClr val="bg1"/>
                </a:solidFill>
              </a:rPr>
            </a:br>
            <a:br>
              <a:rPr lang="de-CH" sz="2400" dirty="0">
                <a:solidFill>
                  <a:schemeClr val="bg1"/>
                </a:solidFill>
              </a:rPr>
            </a:br>
            <a:br>
              <a:rPr lang="de-CH" sz="2400" dirty="0">
                <a:solidFill>
                  <a:schemeClr val="bg1"/>
                </a:solidFill>
              </a:rPr>
            </a:br>
            <a:r>
              <a:rPr lang="de-CH" sz="2400" dirty="0">
                <a:solidFill>
                  <a:schemeClr val="bg1"/>
                </a:solidFill>
              </a:rPr>
              <a:t>(* </a:t>
            </a:r>
            <a:r>
              <a:rPr lang="de-CH" sz="2400" dirty="0" err="1">
                <a:solidFill>
                  <a:schemeClr val="bg1"/>
                </a:solidFill>
              </a:rPr>
              <a:t>as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dirty="0" err="1">
                <a:solidFill>
                  <a:schemeClr val="bg1"/>
                </a:solidFill>
              </a:rPr>
              <a:t>far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dirty="0" err="1">
                <a:solidFill>
                  <a:schemeClr val="bg1"/>
                </a:solidFill>
              </a:rPr>
              <a:t>as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dirty="0" err="1">
                <a:solidFill>
                  <a:schemeClr val="bg1"/>
                </a:solidFill>
              </a:rPr>
              <a:t>the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dirty="0" err="1">
                <a:solidFill>
                  <a:schemeClr val="bg1"/>
                </a:solidFill>
              </a:rPr>
              <a:t>internet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dirty="0" err="1">
                <a:solidFill>
                  <a:schemeClr val="bg1"/>
                </a:solidFill>
              </a:rPr>
              <a:t>knows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dirty="0" err="1">
                <a:solidFill>
                  <a:schemeClr val="bg1"/>
                </a:solidFill>
              </a:rPr>
              <a:t>about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dirty="0" err="1">
                <a:solidFill>
                  <a:schemeClr val="bg1"/>
                </a:solidFill>
              </a:rPr>
              <a:t>it</a:t>
            </a:r>
            <a:r>
              <a:rPr lang="de-CH" sz="2400" dirty="0">
                <a:solidFill>
                  <a:schemeClr val="bg1"/>
                </a:solidFill>
              </a:rPr>
              <a:t>).</a:t>
            </a:r>
          </a:p>
          <a:p>
            <a:pPr marL="0" indent="0">
              <a:buNone/>
            </a:pPr>
            <a:endParaRPr lang="de-CH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CH" sz="2400" dirty="0">
              <a:solidFill>
                <a:schemeClr val="bg1"/>
              </a:solidFill>
            </a:endParaRP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6001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282D3B-73DA-E4C5-481F-A828079C0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92BB9-CFA4-D5E5-61CE-21E4EE6B6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de-CH">
                <a:solidFill>
                  <a:schemeClr val="bg1"/>
                </a:solidFill>
              </a:rPr>
              <a:t>8x8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316BE-C758-CB90-46B7-5D202423E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854" y="2125737"/>
            <a:ext cx="4834021" cy="4044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2200" dirty="0">
                <a:solidFill>
                  <a:schemeClr val="bg1"/>
                </a:solidFill>
              </a:rPr>
              <a:t>36 Magic </a:t>
            </a:r>
            <a:r>
              <a:rPr lang="de-CH" sz="2200" dirty="0" err="1">
                <a:solidFill>
                  <a:schemeClr val="bg1"/>
                </a:solidFill>
              </a:rPr>
              <a:t>knight’s</a:t>
            </a:r>
            <a:r>
              <a:rPr lang="de-CH" sz="2200" dirty="0">
                <a:solidFill>
                  <a:schemeClr val="bg1"/>
                </a:solidFill>
              </a:rPr>
              <a:t> </a:t>
            </a:r>
            <a:r>
              <a:rPr lang="de-CH" sz="2200" dirty="0" err="1">
                <a:solidFill>
                  <a:schemeClr val="bg1"/>
                </a:solidFill>
              </a:rPr>
              <a:t>tours</a:t>
            </a:r>
            <a:r>
              <a:rPr lang="de-CH" sz="2200" dirty="0">
                <a:solidFill>
                  <a:schemeClr val="bg1"/>
                </a:solidFill>
              </a:rPr>
              <a:t> </a:t>
            </a:r>
            <a:r>
              <a:rPr lang="de-CH" sz="2200" dirty="0" err="1">
                <a:solidFill>
                  <a:schemeClr val="bg1"/>
                </a:solidFill>
              </a:rPr>
              <a:t>with</a:t>
            </a:r>
            <a:r>
              <a:rPr lang="de-CH" sz="2200" dirty="0">
                <a:solidFill>
                  <a:schemeClr val="bg1"/>
                </a:solidFill>
              </a:rPr>
              <a:t> 1 </a:t>
            </a:r>
            <a:r>
              <a:rPr lang="de-CH" sz="2200" dirty="0" err="1">
                <a:solidFill>
                  <a:schemeClr val="bg1"/>
                </a:solidFill>
              </a:rPr>
              <a:t>king’s</a:t>
            </a:r>
            <a:r>
              <a:rPr lang="de-CH" sz="2200" dirty="0">
                <a:solidFill>
                  <a:schemeClr val="bg1"/>
                </a:solidFill>
              </a:rPr>
              <a:t> </a:t>
            </a:r>
            <a:r>
              <a:rPr lang="de-CH" sz="2200" dirty="0" err="1">
                <a:solidFill>
                  <a:schemeClr val="bg1"/>
                </a:solidFill>
              </a:rPr>
              <a:t>move</a:t>
            </a:r>
            <a:r>
              <a:rPr lang="de-CH" sz="2200" dirty="0">
                <a:solidFill>
                  <a:schemeClr val="bg1"/>
                </a:solidFill>
              </a:rPr>
              <a:t> in </a:t>
            </a:r>
            <a:r>
              <a:rPr lang="de-CH" sz="2200" dirty="0" err="1">
                <a:solidFill>
                  <a:schemeClr val="bg1"/>
                </a:solidFill>
              </a:rPr>
              <a:t>the</a:t>
            </a:r>
            <a:r>
              <a:rPr lang="de-CH" sz="2200" dirty="0">
                <a:solidFill>
                  <a:schemeClr val="bg1"/>
                </a:solidFill>
              </a:rPr>
              <a:t> </a:t>
            </a:r>
            <a:r>
              <a:rPr lang="de-CH" sz="2200" dirty="0" err="1">
                <a:solidFill>
                  <a:schemeClr val="bg1"/>
                </a:solidFill>
              </a:rPr>
              <a:t>middle</a:t>
            </a:r>
            <a:endParaRPr lang="de-CH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CH" sz="2200" dirty="0">
                <a:solidFill>
                  <a:schemeClr val="bg1"/>
                </a:solidFill>
              </a:rPr>
              <a:t>(</a:t>
            </a:r>
            <a:r>
              <a:rPr lang="de-CH" sz="2200" dirty="0" err="1">
                <a:solidFill>
                  <a:schemeClr val="bg1"/>
                </a:solidFill>
              </a:rPr>
              <a:t>closed</a:t>
            </a:r>
            <a:r>
              <a:rPr lang="de-CH" sz="2200" dirty="0">
                <a:solidFill>
                  <a:schemeClr val="bg1"/>
                </a:solidFill>
              </a:rPr>
              <a:t>: 12)</a:t>
            </a:r>
          </a:p>
          <a:p>
            <a:pPr marL="0" indent="0">
              <a:buNone/>
            </a:pPr>
            <a:endParaRPr lang="de-CH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CH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CH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CH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CH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CH" sz="2200" dirty="0">
                <a:solidFill>
                  <a:schemeClr val="bg1"/>
                </a:solidFill>
              </a:rPr>
              <a:t>(</a:t>
            </a:r>
            <a:r>
              <a:rPr lang="de-CH" sz="2200" dirty="0" err="1">
                <a:solidFill>
                  <a:schemeClr val="bg1"/>
                </a:solidFill>
              </a:rPr>
              <a:t>reference</a:t>
            </a:r>
            <a:r>
              <a:rPr lang="de-CH" sz="2200" dirty="0">
                <a:solidFill>
                  <a:schemeClr val="bg1"/>
                </a:solidFill>
              </a:rPr>
              <a:t>: Yann </a:t>
            </a:r>
            <a:r>
              <a:rPr lang="de-CH" sz="2200" dirty="0" err="1">
                <a:solidFill>
                  <a:schemeClr val="bg1"/>
                </a:solidFill>
              </a:rPr>
              <a:t>Denef</a:t>
            </a:r>
            <a:r>
              <a:rPr lang="de-CH" sz="2200" dirty="0">
                <a:solidFill>
                  <a:schemeClr val="bg1"/>
                </a:solidFill>
              </a:rPr>
              <a:t>)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17840-C075-6169-1BBE-9993FBDD0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473" y="1301411"/>
            <a:ext cx="4072815" cy="3971627"/>
          </a:xfrm>
          <a:prstGeom prst="rect">
            <a:avLst/>
          </a:prstGeom>
        </p:spPr>
      </p:pic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4140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5185F-E0F1-46C0-9A10-2C3CE99D4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de-CH">
                <a:solidFill>
                  <a:schemeClr val="bg1"/>
                </a:solidFill>
              </a:rPr>
              <a:t>Going toral for fun and profit</a:t>
            </a:r>
          </a:p>
        </p:txBody>
      </p:sp>
      <p:pic>
        <p:nvPicPr>
          <p:cNvPr id="15" name="Content Placeholder 14" descr="A graph with red lines&#10;&#10;AI-generated content may be incorrect.">
            <a:extLst>
              <a:ext uri="{FF2B5EF4-FFF2-40B4-BE49-F238E27FC236}">
                <a16:creationId xmlns:a16="http://schemas.microsoft.com/office/drawing/2014/main" id="{3C2D747D-7008-9242-4DCA-AA6D06E91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534" y="1742050"/>
            <a:ext cx="4342532" cy="4136235"/>
          </a:xfrm>
          <a:prstGeom prst="rect">
            <a:avLst/>
          </a:prstGeom>
        </p:spPr>
      </p:pic>
      <p:grpSp>
        <p:nvGrpSpPr>
          <p:cNvPr id="3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09664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679C55-B858-A0D9-E6A6-522D1273A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de-CH">
                <a:solidFill>
                  <a:schemeClr val="bg1"/>
                </a:solidFill>
              </a:rPr>
              <a:t>Magic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F0BD02-87A6-BC22-D852-CA10A1F74A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61854" y="2125737"/>
                <a:ext cx="4834021" cy="40444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CH">
                    <a:solidFill>
                      <a:schemeClr val="bg1"/>
                    </a:solidFill>
                  </a:rPr>
                  <a:t>Full magic</a:t>
                </a:r>
              </a:p>
              <a:p>
                <a:pPr marL="0" indent="0">
                  <a:buNone/>
                </a:pPr>
                <a:r>
                  <a:rPr lang="de-CH">
                    <a:solidFill>
                      <a:schemeClr val="bg1"/>
                    </a:solidFill>
                  </a:rPr>
                  <a:t>Numbers from 1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C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de-C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de-CH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F0BD02-87A6-BC22-D852-CA10A1F74A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61854" y="2125737"/>
                <a:ext cx="4834021" cy="4044463"/>
              </a:xfrm>
              <a:blipFill>
                <a:blip r:embed="rId2"/>
                <a:stretch>
                  <a:fillRect l="-2522" t="-2715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id of numbers and letters&#10;&#10;AI-generated content may be incorrect.">
            <a:extLst>
              <a:ext uri="{FF2B5EF4-FFF2-40B4-BE49-F238E27FC236}">
                <a16:creationId xmlns:a16="http://schemas.microsoft.com/office/drawing/2014/main" id="{E353AC09-5287-362B-256D-ED510E8A4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567" y="1200223"/>
            <a:ext cx="3899720" cy="4072815"/>
          </a:xfrm>
          <a:prstGeom prst="rect">
            <a:avLst/>
          </a:prstGeom>
        </p:spPr>
      </p:pic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0929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D60251-B1EC-D3D4-D8EE-20504D031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542" y="726622"/>
            <a:ext cx="3626231" cy="1697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Knight’s Tours</a:t>
            </a:r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64856DF8-E786-4A2B-BCE9-1D3AA7C5D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065353"/>
            <a:ext cx="1297983" cy="277779"/>
          </a:xfrm>
          <a:custGeom>
            <a:avLst/>
            <a:gdLst>
              <a:gd name="connsiteX0" fmla="*/ 94113 w 1297983"/>
              <a:gd name="connsiteY0" fmla="*/ 0 h 277779"/>
              <a:gd name="connsiteX1" fmla="*/ 332874 w 1297983"/>
              <a:gd name="connsiteY1" fmla="*/ 238761 h 277779"/>
              <a:gd name="connsiteX2" fmla="*/ 571883 w 1297983"/>
              <a:gd name="connsiteY2" fmla="*/ 0 h 277779"/>
              <a:gd name="connsiteX3" fmla="*/ 810645 w 1297983"/>
              <a:gd name="connsiteY3" fmla="*/ 238761 h 277779"/>
              <a:gd name="connsiteX4" fmla="*/ 1049406 w 1297983"/>
              <a:gd name="connsiteY4" fmla="*/ 0 h 277779"/>
              <a:gd name="connsiteX5" fmla="*/ 1297983 w 1297983"/>
              <a:gd name="connsiteY5" fmla="*/ 248577 h 277779"/>
              <a:gd name="connsiteX6" fmla="*/ 1278599 w 1297983"/>
              <a:gd name="connsiteY6" fmla="*/ 267963 h 277779"/>
              <a:gd name="connsiteX7" fmla="*/ 1049406 w 1297983"/>
              <a:gd name="connsiteY7" fmla="*/ 39017 h 277779"/>
              <a:gd name="connsiteX8" fmla="*/ 810645 w 1297983"/>
              <a:gd name="connsiteY8" fmla="*/ 277779 h 277779"/>
              <a:gd name="connsiteX9" fmla="*/ 571883 w 1297983"/>
              <a:gd name="connsiteY9" fmla="*/ 39017 h 277779"/>
              <a:gd name="connsiteX10" fmla="*/ 332874 w 1297983"/>
              <a:gd name="connsiteY10" fmla="*/ 277779 h 277779"/>
              <a:gd name="connsiteX11" fmla="*/ 94113 w 1297983"/>
              <a:gd name="connsiteY11" fmla="*/ 39017 h 277779"/>
              <a:gd name="connsiteX12" fmla="*/ 0 w 1297983"/>
              <a:gd name="connsiteY12" fmla="*/ 133130 h 277779"/>
              <a:gd name="connsiteX13" fmla="*/ 0 w 1297983"/>
              <a:gd name="connsiteY13" fmla="*/ 94113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97983" h="277779">
                <a:moveTo>
                  <a:pt x="94113" y="0"/>
                </a:moveTo>
                <a:lnTo>
                  <a:pt x="332874" y="238761"/>
                </a:lnTo>
                <a:lnTo>
                  <a:pt x="571883" y="0"/>
                </a:lnTo>
                <a:lnTo>
                  <a:pt x="810645" y="238761"/>
                </a:lnTo>
                <a:lnTo>
                  <a:pt x="1049406" y="0"/>
                </a:lnTo>
                <a:lnTo>
                  <a:pt x="1297983" y="248577"/>
                </a:lnTo>
                <a:lnTo>
                  <a:pt x="1278599" y="267963"/>
                </a:lnTo>
                <a:lnTo>
                  <a:pt x="1049406" y="39017"/>
                </a:lnTo>
                <a:lnTo>
                  <a:pt x="810645" y="277779"/>
                </a:lnTo>
                <a:lnTo>
                  <a:pt x="571883" y="39017"/>
                </a:lnTo>
                <a:lnTo>
                  <a:pt x="332874" y="277779"/>
                </a:lnTo>
                <a:lnTo>
                  <a:pt x="94113" y="39017"/>
                </a:lnTo>
                <a:lnTo>
                  <a:pt x="0" y="133130"/>
                </a:lnTo>
                <a:lnTo>
                  <a:pt x="0" y="94113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59" name="Freeform: Shape 2058">
            <a:extLst>
              <a:ext uri="{FF2B5EF4-FFF2-40B4-BE49-F238E27FC236}">
                <a16:creationId xmlns:a16="http://schemas.microsoft.com/office/drawing/2014/main" id="{E646A872-7F34-4E27-B0A7-9720177E37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505088"/>
            <a:ext cx="1297983" cy="277779"/>
          </a:xfrm>
          <a:custGeom>
            <a:avLst/>
            <a:gdLst>
              <a:gd name="connsiteX0" fmla="*/ 94113 w 1297983"/>
              <a:gd name="connsiteY0" fmla="*/ 0 h 277779"/>
              <a:gd name="connsiteX1" fmla="*/ 332874 w 1297983"/>
              <a:gd name="connsiteY1" fmla="*/ 238761 h 277779"/>
              <a:gd name="connsiteX2" fmla="*/ 571883 w 1297983"/>
              <a:gd name="connsiteY2" fmla="*/ 0 h 277779"/>
              <a:gd name="connsiteX3" fmla="*/ 810645 w 1297983"/>
              <a:gd name="connsiteY3" fmla="*/ 238761 h 277779"/>
              <a:gd name="connsiteX4" fmla="*/ 1049406 w 1297983"/>
              <a:gd name="connsiteY4" fmla="*/ 0 h 277779"/>
              <a:gd name="connsiteX5" fmla="*/ 1297983 w 1297983"/>
              <a:gd name="connsiteY5" fmla="*/ 248577 h 277779"/>
              <a:gd name="connsiteX6" fmla="*/ 1278599 w 1297983"/>
              <a:gd name="connsiteY6" fmla="*/ 268208 h 277779"/>
              <a:gd name="connsiteX7" fmla="*/ 1049406 w 1297983"/>
              <a:gd name="connsiteY7" fmla="*/ 39017 h 277779"/>
              <a:gd name="connsiteX8" fmla="*/ 810645 w 1297983"/>
              <a:gd name="connsiteY8" fmla="*/ 277779 h 277779"/>
              <a:gd name="connsiteX9" fmla="*/ 571883 w 1297983"/>
              <a:gd name="connsiteY9" fmla="*/ 39017 h 277779"/>
              <a:gd name="connsiteX10" fmla="*/ 332874 w 1297983"/>
              <a:gd name="connsiteY10" fmla="*/ 277779 h 277779"/>
              <a:gd name="connsiteX11" fmla="*/ 94113 w 1297983"/>
              <a:gd name="connsiteY11" fmla="*/ 39017 h 277779"/>
              <a:gd name="connsiteX12" fmla="*/ 0 w 1297983"/>
              <a:gd name="connsiteY12" fmla="*/ 133130 h 277779"/>
              <a:gd name="connsiteX13" fmla="*/ 0 w 1297983"/>
              <a:gd name="connsiteY13" fmla="*/ 94113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97983" h="277779">
                <a:moveTo>
                  <a:pt x="94113" y="0"/>
                </a:moveTo>
                <a:lnTo>
                  <a:pt x="332874" y="238761"/>
                </a:lnTo>
                <a:lnTo>
                  <a:pt x="571883" y="0"/>
                </a:lnTo>
                <a:lnTo>
                  <a:pt x="810645" y="238761"/>
                </a:lnTo>
                <a:lnTo>
                  <a:pt x="1049406" y="0"/>
                </a:lnTo>
                <a:lnTo>
                  <a:pt x="1297983" y="248577"/>
                </a:lnTo>
                <a:lnTo>
                  <a:pt x="1278599" y="268208"/>
                </a:lnTo>
                <a:lnTo>
                  <a:pt x="1049406" y="39017"/>
                </a:lnTo>
                <a:lnTo>
                  <a:pt x="810645" y="277779"/>
                </a:lnTo>
                <a:lnTo>
                  <a:pt x="571883" y="39017"/>
                </a:lnTo>
                <a:lnTo>
                  <a:pt x="332874" y="277779"/>
                </a:lnTo>
                <a:lnTo>
                  <a:pt x="94113" y="39017"/>
                </a:lnTo>
                <a:lnTo>
                  <a:pt x="0" y="133130"/>
                </a:lnTo>
                <a:lnTo>
                  <a:pt x="0" y="94113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61" name="Oval 2060">
            <a:extLst>
              <a:ext uri="{FF2B5EF4-FFF2-40B4-BE49-F238E27FC236}">
                <a16:creationId xmlns:a16="http://schemas.microsoft.com/office/drawing/2014/main" id="{AE689860-A291-4B0F-AB65-421F8C20E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83640" y="2714402"/>
            <a:ext cx="3938846" cy="3938846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3" name="Oval 2062">
            <a:extLst>
              <a:ext uri="{FF2B5EF4-FFF2-40B4-BE49-F238E27FC236}">
                <a16:creationId xmlns:a16="http://schemas.microsoft.com/office/drawing/2014/main" id="{C82BEF57-041E-4DE3-B65C-CBE71211B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83640" y="2714402"/>
            <a:ext cx="3938846" cy="3938846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5" name="Oval 2064">
            <a:extLst>
              <a:ext uri="{FF2B5EF4-FFF2-40B4-BE49-F238E27FC236}">
                <a16:creationId xmlns:a16="http://schemas.microsoft.com/office/drawing/2014/main" id="{D9DFE8A5-DCEC-4A43-B613-D62AC8C57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438" y="267945"/>
            <a:ext cx="3055711" cy="305571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7" name="Oval 2066">
            <a:extLst>
              <a:ext uri="{FF2B5EF4-FFF2-40B4-BE49-F238E27FC236}">
                <a16:creationId xmlns:a16="http://schemas.microsoft.com/office/drawing/2014/main" id="{45E0BF71-78CD-4FD9-BB54-48CD14158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438" y="267945"/>
            <a:ext cx="3055711" cy="305571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9" name="Oval 2068">
            <a:extLst>
              <a:ext uri="{FF2B5EF4-FFF2-40B4-BE49-F238E27FC236}">
                <a16:creationId xmlns:a16="http://schemas.microsoft.com/office/drawing/2014/main" id="{26B7664A-BE61-4A65-B937-A31E08B8B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90042" y="201891"/>
            <a:ext cx="3055711" cy="3055711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1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05044" y="5297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073" name="Graphic 212">
            <a:extLst>
              <a:ext uri="{FF2B5EF4-FFF2-40B4-BE49-F238E27FC236}">
                <a16:creationId xmlns:a16="http://schemas.microsoft.com/office/drawing/2014/main" id="{0AE773EE-DD7B-4F25-945A-3F59DEE68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05044" y="5297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075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1467" y="1770675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076" name="Freeform: Shape 2075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7" name="Freeform: Shape 2076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8" name="Freeform: Shape 2077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9" name="Freeform: Shape 2078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0" name="Freeform: Shape 2079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82" name="Oval 2081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5735" y="4917084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84" name="Oval 2083">
            <a:extLst>
              <a:ext uri="{FF2B5EF4-FFF2-40B4-BE49-F238E27FC236}">
                <a16:creationId xmlns:a16="http://schemas.microsoft.com/office/drawing/2014/main" id="{2A7F3B2F-8A53-4176-8D77-ECA28FF4D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5735" y="4917084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86" name="Oval 2085">
            <a:extLst>
              <a:ext uri="{FF2B5EF4-FFF2-40B4-BE49-F238E27FC236}">
                <a16:creationId xmlns:a16="http://schemas.microsoft.com/office/drawing/2014/main" id="{87045360-A428-4E4B-989C-E4EF4D920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70947" y="2618037"/>
            <a:ext cx="3938846" cy="3938846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6E11EAF5-FFF4-3B24-09A5-7291ED843C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2093" y="2786487"/>
            <a:ext cx="3295256" cy="329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EF4DD8-8C1B-994A-A500-71858A84E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271" y="1365134"/>
            <a:ext cx="4766994" cy="475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42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CCE7CB-CD71-7D9A-35CC-75D3642A6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4461" y="836596"/>
            <a:ext cx="6644448" cy="37208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34CC3FF-7AA4-46F4-8B24-2F9383D86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11" y="805742"/>
            <a:ext cx="3647770" cy="3193211"/>
            <a:chOff x="1674895" y="1345036"/>
            <a:chExt cx="5428610" cy="421093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75E42E8-8B96-4FF0-9DCC-7E2084C0F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8FEA8A4-ED0E-429C-884B-1599153B8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685805"/>
            <a:ext cx="3624947" cy="3193211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626C9C-31D9-C429-4B3D-FE05AE268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584" y="859808"/>
            <a:ext cx="3543197" cy="2878986"/>
          </a:xfrm>
        </p:spPr>
        <p:txBody>
          <a:bodyPr>
            <a:normAutofit/>
          </a:bodyPr>
          <a:lstStyle/>
          <a:p>
            <a:pPr algn="ctr"/>
            <a:r>
              <a:rPr lang="de-CH">
                <a:solidFill>
                  <a:schemeClr val="bg1"/>
                </a:solidFill>
              </a:rPr>
              <a:t>King’s Tours</a:t>
            </a:r>
          </a:p>
        </p:txBody>
      </p:sp>
      <p:grpSp>
        <p:nvGrpSpPr>
          <p:cNvPr id="18" name="Graphic 4">
            <a:extLst>
              <a:ext uri="{FF2B5EF4-FFF2-40B4-BE49-F238E27FC236}">
                <a16:creationId xmlns:a16="http://schemas.microsoft.com/office/drawing/2014/main" id="{5F2AA49C-5AC0-41C7-BFAF-74B8D8293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335801"/>
            <a:ext cx="849365" cy="849366"/>
            <a:chOff x="5829300" y="3162300"/>
            <a:chExt cx="532256" cy="532257"/>
          </a:xfrm>
          <a:solidFill>
            <a:srgbClr val="FFFFFF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8A750A0-64B5-41B2-B525-A914EB40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8216C77-85C1-4BDC-87A8-7E7593320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71AED48-754E-41AC-9ECC-DB2597644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8005417-D297-404F-82A5-8C4393E85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7F942D6-2D0C-4894-81F0-6F81714BA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FAD802E-9670-4B80-876B-3FF64D29A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38AF437-0BFB-40E4-ADA0-5749919AA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8BC9C3D-CBBE-4D29-9DAC-98B3CAF39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7016629-22ED-494E-9205-594895DA9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FF3CC1E-0ED4-4599-9B4E-F057769B9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65A4B3A-F9A7-4FA6-A7F3-EA08E0BA1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83B6A14-A56D-4B95-8395-89CF53A09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9F0868B-B193-43B6-BB1E-1FF72993E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" name="Graphic 4">
            <a:extLst>
              <a:ext uri="{FF2B5EF4-FFF2-40B4-BE49-F238E27FC236}">
                <a16:creationId xmlns:a16="http://schemas.microsoft.com/office/drawing/2014/main" id="{BB32367D-C4F2-49D5-A586-298C7CA82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335801"/>
            <a:ext cx="849365" cy="84936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1FF7EE7-ACA2-4BFF-BA75-7FAE93FBB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647462E-B5E8-4F02-A1E4-BD0380A22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12CE109-6153-414A-B2D6-C4F9C6FA2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AF530F5-D68D-4BC8-8984-F1A8B5DEB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EB69747-F9DD-4B80-B488-D5565D0BC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3AFB787-B8A4-4269-9DA9-FF4A66030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E682D93-25A6-4D91-9A81-3F247BBEE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D5F48B5-53B4-4DA8-B929-6AFF50658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A195A3-2A74-4D13-A1B8-24765E26B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98F1918-C39D-4713-AB21-685A944355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3592273-DEE6-42E1-B824-11D544332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2D6F82B-B619-4D8B-85AE-0E57103BA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246C574-90D4-412B-9444-203F7C83C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5D699-BEB3-7B69-28BA-587D62305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685805"/>
            <a:ext cx="4974771" cy="55340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CH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CH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CH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CH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CH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CH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CH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CH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CH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CH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CH" sz="2400" dirty="0">
                <a:solidFill>
                  <a:schemeClr val="bg1"/>
                </a:solidFill>
              </a:rPr>
              <a:t>		(© </a:t>
            </a:r>
            <a:r>
              <a:rPr lang="de-CH" sz="2400" dirty="0" err="1">
                <a:solidFill>
                  <a:schemeClr val="bg1"/>
                </a:solidFill>
              </a:rPr>
              <a:t>numberphile</a:t>
            </a:r>
            <a:r>
              <a:rPr lang="de-CH" sz="24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21276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1C74DD-DE25-3971-CF62-CD468ED74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4872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476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6DD4E-080C-59A2-F16C-B1C260F16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The </a:t>
            </a:r>
            <a:r>
              <a:rPr lang="de-CH" dirty="0" err="1"/>
              <a:t>Nightking</a:t>
            </a:r>
            <a:endParaRPr lang="de-CH" dirty="0"/>
          </a:p>
        </p:txBody>
      </p:sp>
      <p:pic>
        <p:nvPicPr>
          <p:cNvPr id="5" name="Content Placeholder 4" descr="A close-up of a chess piece&#10;&#10;AI-generated content may be incorrect.">
            <a:extLst>
              <a:ext uri="{FF2B5EF4-FFF2-40B4-BE49-F238E27FC236}">
                <a16:creationId xmlns:a16="http://schemas.microsoft.com/office/drawing/2014/main" id="{401E301C-9D81-2667-2CD0-410E21AFC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379" y="442498"/>
            <a:ext cx="3916320" cy="6446817"/>
          </a:xfrm>
        </p:spPr>
      </p:pic>
      <p:pic>
        <p:nvPicPr>
          <p:cNvPr id="9" name="Picture 8" descr="A chess board with red dots&#10;&#10;AI-generated content may be incorrect.">
            <a:extLst>
              <a:ext uri="{FF2B5EF4-FFF2-40B4-BE49-F238E27FC236}">
                <a16:creationId xmlns:a16="http://schemas.microsoft.com/office/drawing/2014/main" id="{24BF4E69-4CB1-9CB7-B0F8-567F24B41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35" y="1679929"/>
            <a:ext cx="4597161" cy="461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978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52E379-6B4D-82A3-07CF-1F8150649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de-CH">
                <a:solidFill>
                  <a:schemeClr val="bg1"/>
                </a:solidFill>
              </a:rPr>
              <a:t>3x3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47E1D-BF26-B30C-2F61-4C533C70C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854" y="2125737"/>
            <a:ext cx="4834021" cy="4044463"/>
          </a:xfrm>
        </p:spPr>
        <p:txBody>
          <a:bodyPr>
            <a:normAutofit/>
          </a:bodyPr>
          <a:lstStyle/>
          <a:p>
            <a:r>
              <a:rPr lang="de-CH">
                <a:solidFill>
                  <a:schemeClr val="bg1"/>
                </a:solidFill>
              </a:rPr>
              <a:t>1 magic nightking’s tour (not closed)</a:t>
            </a:r>
          </a:p>
          <a:p>
            <a:r>
              <a:rPr lang="de-CH">
                <a:solidFill>
                  <a:schemeClr val="bg1"/>
                </a:solidFill>
              </a:rPr>
              <a:t>0 magic king’s tour</a:t>
            </a:r>
          </a:p>
          <a:p>
            <a:r>
              <a:rPr lang="de-CH">
                <a:solidFill>
                  <a:schemeClr val="bg1"/>
                </a:solidFill>
              </a:rPr>
              <a:t>0 (magic) knight’s tour</a:t>
            </a:r>
          </a:p>
        </p:txBody>
      </p:sp>
      <p:pic>
        <p:nvPicPr>
          <p:cNvPr id="5" name="Picture 4" descr="A red lines on a white grid&#10;&#10;AI-generated content may be incorrect.">
            <a:extLst>
              <a:ext uri="{FF2B5EF4-FFF2-40B4-BE49-F238E27FC236}">
                <a16:creationId xmlns:a16="http://schemas.microsoft.com/office/drawing/2014/main" id="{66B24FD4-A855-2E5A-1F30-10DB9E138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473" y="1393399"/>
            <a:ext cx="4072815" cy="3879639"/>
          </a:xfrm>
          <a:prstGeom prst="rect">
            <a:avLst/>
          </a:prstGeom>
        </p:spPr>
      </p:pic>
      <p:grpSp>
        <p:nvGrpSpPr>
          <p:cNvPr id="20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9340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2E33B9-234D-6F13-DDAA-E454470DE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00E8D1-860E-03E3-2B23-CB9D7E651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de-CH">
                <a:solidFill>
                  <a:schemeClr val="bg1"/>
                </a:solidFill>
              </a:rPr>
              <a:t>4x4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8F8B8-59F7-0BF7-804D-E3024A2CE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854" y="2125737"/>
            <a:ext cx="4834021" cy="4044463"/>
          </a:xfrm>
        </p:spPr>
        <p:txBody>
          <a:bodyPr>
            <a:normAutofit/>
          </a:bodyPr>
          <a:lstStyle/>
          <a:p>
            <a:r>
              <a:rPr lang="de-CH">
                <a:solidFill>
                  <a:schemeClr val="bg1"/>
                </a:solidFill>
              </a:rPr>
              <a:t>1 magic nightking’s tour (not closed)</a:t>
            </a:r>
          </a:p>
          <a:p>
            <a:r>
              <a:rPr lang="de-CH">
                <a:solidFill>
                  <a:schemeClr val="bg1"/>
                </a:solidFill>
              </a:rPr>
              <a:t>0 magic king’s tour</a:t>
            </a:r>
          </a:p>
          <a:p>
            <a:r>
              <a:rPr lang="de-CH">
                <a:solidFill>
                  <a:schemeClr val="bg1"/>
                </a:solidFill>
              </a:rPr>
              <a:t>0 (magic) knight’s tour</a:t>
            </a:r>
          </a:p>
          <a:p>
            <a:endParaRPr lang="de-CH">
              <a:solidFill>
                <a:schemeClr val="bg1"/>
              </a:solidFill>
            </a:endParaRPr>
          </a:p>
        </p:txBody>
      </p:sp>
      <p:pic>
        <p:nvPicPr>
          <p:cNvPr id="6" name="Picture 5" descr="A red line on a grid&#10;&#10;AI-generated content may be incorrect.">
            <a:extLst>
              <a:ext uri="{FF2B5EF4-FFF2-40B4-BE49-F238E27FC236}">
                <a16:creationId xmlns:a16="http://schemas.microsoft.com/office/drawing/2014/main" id="{BBD1C39B-54DD-072C-9C03-C23F5A2DA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473" y="1393591"/>
            <a:ext cx="4072815" cy="3879446"/>
          </a:xfrm>
          <a:prstGeom prst="rect">
            <a:avLst/>
          </a:prstGeom>
        </p:spPr>
      </p:pic>
      <p:grpSp>
        <p:nvGrpSpPr>
          <p:cNvPr id="21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5619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E9CC41-BF58-ABD6-9D15-94A479CC9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3010" y="-18660"/>
            <a:ext cx="4902679" cy="466700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4DCEC70C-9F4B-4A73-B4BD-AE50AD617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3010" y="-18660"/>
            <a:ext cx="4902679" cy="466700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955" y="-18660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5979BD-D4D9-4078-739F-18C5497FA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477" y="306278"/>
            <a:ext cx="2180809" cy="15805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5x5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28997-2FBC-D91D-A62D-558CB1A79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4633" y="2089182"/>
            <a:ext cx="4024032" cy="70880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0 magic </a:t>
            </a:r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nightking’s</a:t>
            </a: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tour</a:t>
            </a:r>
          </a:p>
        </p:txBody>
      </p:sp>
      <p:sp>
        <p:nvSpPr>
          <p:cNvPr id="1039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95744" y="619036"/>
            <a:ext cx="857067" cy="857067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41" name="Graphic 212">
            <a:extLst>
              <a:ext uri="{FF2B5EF4-FFF2-40B4-BE49-F238E27FC236}">
                <a16:creationId xmlns:a16="http://schemas.microsoft.com/office/drawing/2014/main" id="{4D525A72-77E7-4E14-BEE2-FC3A19EC4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95744" y="619036"/>
            <a:ext cx="857067" cy="857067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43" name="Oval 1042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45" name="Oval 1044">
            <a:extLst>
              <a:ext uri="{FF2B5EF4-FFF2-40B4-BE49-F238E27FC236}">
                <a16:creationId xmlns:a16="http://schemas.microsoft.com/office/drawing/2014/main" id="{DA31323F-03C2-4114-B2CC-79931D220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6412" y="1675422"/>
            <a:ext cx="4680928" cy="468092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298EBCA3-8AAD-4596-8EBF-43A43542F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6412" y="1675422"/>
            <a:ext cx="4680928" cy="4680928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9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49330" y="2227397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056" name="Oval 1055">
            <a:extLst>
              <a:ext uri="{FF2B5EF4-FFF2-40B4-BE49-F238E27FC236}">
                <a16:creationId xmlns:a16="http://schemas.microsoft.com/office/drawing/2014/main" id="{9457709F-7F08-4A4A-9DB7-1AFB3FCF0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CEF4EF-045D-B2F9-DD86-DC598D955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33298" y="1326608"/>
            <a:ext cx="5185692" cy="518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598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</Words>
  <Application>Microsoft Macintosh PowerPoint</Application>
  <PresentationFormat>Widescreen</PresentationFormat>
  <Paragraphs>41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Cambria Math</vt:lpstr>
      <vt:lpstr>Office Theme</vt:lpstr>
      <vt:lpstr>Nightking</vt:lpstr>
      <vt:lpstr>Magic Squares</vt:lpstr>
      <vt:lpstr>Knight’s Tours</vt:lpstr>
      <vt:lpstr>King’s Tours</vt:lpstr>
      <vt:lpstr>PowerPoint Presentation</vt:lpstr>
      <vt:lpstr>The Nightking</vt:lpstr>
      <vt:lpstr>3x3</vt:lpstr>
      <vt:lpstr>4x4</vt:lpstr>
      <vt:lpstr>5x5</vt:lpstr>
      <vt:lpstr>6x6 and 7x7</vt:lpstr>
      <vt:lpstr>8x8</vt:lpstr>
      <vt:lpstr>Going toral for fun and profit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Philipp Reinhard</dc:creator>
  <cp:lastModifiedBy>Katie Steckles</cp:lastModifiedBy>
  <cp:revision>2</cp:revision>
  <dcterms:created xsi:type="dcterms:W3CDTF">2025-11-02T15:33:28Z</dcterms:created>
  <dcterms:modified xsi:type="dcterms:W3CDTF">2025-11-23T18:13:15Z</dcterms:modified>
</cp:coreProperties>
</file>